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32"/>
  </p:notesMasterIdLst>
  <p:handoutMasterIdLst>
    <p:handoutMasterId r:id="rId33"/>
  </p:handoutMasterIdLst>
  <p:sldIdLst>
    <p:sldId id="270" r:id="rId3"/>
    <p:sldId id="290" r:id="rId4"/>
    <p:sldId id="295" r:id="rId5"/>
    <p:sldId id="258" r:id="rId6"/>
    <p:sldId id="304" r:id="rId7"/>
    <p:sldId id="294" r:id="rId8"/>
    <p:sldId id="296" r:id="rId9"/>
    <p:sldId id="297" r:id="rId10"/>
    <p:sldId id="298" r:id="rId11"/>
    <p:sldId id="278" r:id="rId12"/>
    <p:sldId id="299" r:id="rId13"/>
    <p:sldId id="300" r:id="rId14"/>
    <p:sldId id="301" r:id="rId15"/>
    <p:sldId id="302" r:id="rId16"/>
    <p:sldId id="303" r:id="rId17"/>
    <p:sldId id="288" r:id="rId18"/>
    <p:sldId id="274" r:id="rId19"/>
    <p:sldId id="283" r:id="rId20"/>
    <p:sldId id="284" r:id="rId21"/>
    <p:sldId id="285" r:id="rId22"/>
    <p:sldId id="282" r:id="rId23"/>
    <p:sldId id="280" r:id="rId24"/>
    <p:sldId id="289" r:id="rId25"/>
    <p:sldId id="279" r:id="rId26"/>
    <p:sldId id="281" r:id="rId27"/>
    <p:sldId id="268" r:id="rId28"/>
    <p:sldId id="291" r:id="rId29"/>
    <p:sldId id="29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4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50" autoAdjust="0"/>
    <p:restoredTop sz="93241"/>
  </p:normalViewPr>
  <p:slideViewPr>
    <p:cSldViewPr snapToGrid="0">
      <p:cViewPr varScale="1">
        <p:scale>
          <a:sx n="75" d="100"/>
          <a:sy n="75" d="100"/>
        </p:scale>
        <p:origin x="11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93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A0653-7209-F644-B664-87CA13B7FE4F}" type="datetimeFigureOut">
              <a:rPr lang="en-US" smtClean="0"/>
              <a:t>9/6/17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5BA19-DCA5-F54D-8ACA-5CBFE14DA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76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560A6-61F6-7B4B-AFEF-AA5C1C33A1E4}" type="datetimeFigureOut">
              <a:rPr lang="en-US" smtClean="0"/>
              <a:t>9/6/17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32FFA-04C3-7645-8233-123EB1B2C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5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3151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85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701" y="2240420"/>
            <a:ext cx="10515600" cy="1325563"/>
          </a:xfrm>
        </p:spPr>
        <p:txBody>
          <a:bodyPr>
            <a:normAutofit/>
          </a:bodyPr>
          <a:lstStyle>
            <a:lvl1pPr algn="ctr">
              <a:defRPr sz="54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1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415" y="1029875"/>
            <a:ext cx="9235316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76415" y="2355438"/>
            <a:ext cx="9235316" cy="3549416"/>
          </a:xfrm>
        </p:spPr>
        <p:txBody>
          <a:bodyPr/>
          <a:lstStyle>
            <a:lvl1pPr marL="228600" indent="-228600">
              <a:spcBef>
                <a:spcPts val="800"/>
              </a:spcBef>
              <a:buFont typeface="Arial" charset="0"/>
              <a:buChar char="•"/>
              <a:defRPr sz="3500"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spcBef>
                <a:spcPts val="800"/>
              </a:spcBef>
              <a:buFont typeface="Arial" charset="0"/>
              <a:buChar char="•"/>
              <a:defRPr sz="3000"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ts val="800"/>
              </a:spcBef>
              <a:buFont typeface="Arial" charset="0"/>
              <a:buChar char="•"/>
              <a:defRPr sz="2800"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800"/>
              </a:spcBef>
              <a:buFont typeface="Arial" charset="0"/>
              <a:buChar char="•"/>
              <a:defRPr sz="2800"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800"/>
              </a:spcBef>
              <a:buFont typeface="Arial" charset="0"/>
              <a:buChar char="•"/>
              <a:defRPr sz="28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   Edit </a:t>
            </a:r>
            <a:r>
              <a:rPr lang="en-US" dirty="0"/>
              <a:t>Master text styles</a:t>
            </a:r>
          </a:p>
          <a:p>
            <a:pPr lvl="1"/>
            <a:r>
              <a:rPr lang="en-US" dirty="0" smtClean="0"/>
              <a:t>   Second </a:t>
            </a:r>
            <a:r>
              <a:rPr lang="en-US" dirty="0"/>
              <a:t>level</a:t>
            </a:r>
          </a:p>
          <a:p>
            <a:pPr lvl="2"/>
            <a:r>
              <a:rPr lang="en-US" dirty="0" smtClean="0"/>
              <a:t>   Third </a:t>
            </a:r>
            <a:r>
              <a:rPr lang="en-US" dirty="0"/>
              <a:t>level</a:t>
            </a:r>
          </a:p>
          <a:p>
            <a:pPr lvl="3"/>
            <a:r>
              <a:rPr lang="en-US" dirty="0" smtClean="0"/>
              <a:t>   Fourth </a:t>
            </a:r>
            <a:r>
              <a:rPr lang="en-US" dirty="0"/>
              <a:t>level</a:t>
            </a:r>
          </a:p>
          <a:p>
            <a:pPr lvl="4"/>
            <a:r>
              <a:rPr lang="en-US" dirty="0" smtClean="0"/>
              <a:t>   Fifth </a:t>
            </a:r>
            <a:r>
              <a:rPr lang="en-US" dirty="0"/>
              <a:t>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9844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enter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204" y="985058"/>
            <a:ext cx="10515600" cy="1325563"/>
          </a:xfrm>
        </p:spPr>
        <p:txBody>
          <a:bodyPr>
            <a:normAutofit/>
          </a:bodyPr>
          <a:lstStyle>
            <a:lvl1pPr algn="ctr">
              <a:defRPr sz="5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806450" y="2479460"/>
            <a:ext cx="10515600" cy="2479675"/>
          </a:xfrm>
        </p:spPr>
        <p:txBody>
          <a:bodyPr>
            <a:noAutofit/>
          </a:bodyPr>
          <a:lstStyle>
            <a:lvl1pPr marL="0" indent="0" algn="ctr">
              <a:buNone/>
              <a:defRPr lang="en-US" sz="3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 smtClean="0"/>
              <a:t>Second level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 smtClean="0"/>
              <a:t>Third level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 smtClean="0"/>
              <a:t>Fourth level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9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352" y="2205684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352" y="50854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1510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eader with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36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681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38201" y="1441938"/>
            <a:ext cx="10515600" cy="4369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018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43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344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5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</a:t>
            </a:r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081" y="6197017"/>
            <a:ext cx="2191719" cy="27680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8200" y="6037189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96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67" r:id="rId4"/>
    <p:sldLayoutId id="2147483651" r:id="rId5"/>
    <p:sldLayoutId id="2147483652" r:id="rId6"/>
    <p:sldLayoutId id="2147483654" r:id="rId7"/>
    <p:sldLayoutId id="2147483655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C00000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24A22"/>
        </a:buClr>
        <a:buSzPct val="80000"/>
        <a:buFont typeface="Arial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4A22"/>
        </a:buClr>
        <a:buSzPct val="80000"/>
        <a:buFont typeface="Arial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4A22"/>
        </a:buClr>
        <a:buSzPct val="80000"/>
        <a:buFont typeface="Arial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4A22"/>
        </a:buClr>
        <a:buSzPct val="80000"/>
        <a:buFont typeface="Arial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24A22"/>
        </a:buClr>
        <a:buSzPct val="80000"/>
        <a:buFont typeface="Arial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31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1894" y="1736517"/>
            <a:ext cx="7708993" cy="1779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6, 2017: </a:t>
            </a:r>
            <a:r>
              <a:rPr lang="en-CA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Partners</a:t>
            </a:r>
            <a:r>
              <a:rPr lang="en-CA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00"/>
              </a:spcBef>
            </a:pPr>
            <a:r>
              <a:rPr lang="en-CA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Call</a:t>
            </a:r>
            <a:endParaRPr lang="en-CA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021" y="6140925"/>
            <a:ext cx="2593938" cy="3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PRODUCTS AND SERVICES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Assessments</a:t>
            </a:r>
          </a:p>
          <a:p>
            <a:pPr lvl="1"/>
            <a:r>
              <a:rPr lang="en-US" dirty="0" smtClean="0"/>
              <a:t>Basic and Premium Assessment</a:t>
            </a:r>
          </a:p>
          <a:p>
            <a:pPr lvl="1"/>
            <a:r>
              <a:rPr lang="en-US" dirty="0" smtClean="0"/>
              <a:t>Measure Six Dimensions of Culture and</a:t>
            </a:r>
          </a:p>
          <a:p>
            <a:pPr lvl="1"/>
            <a:r>
              <a:rPr lang="en-US" dirty="0" smtClean="0"/>
              <a:t>Four Dimensions of Employee Engagement</a:t>
            </a:r>
          </a:p>
          <a:p>
            <a:r>
              <a:rPr lang="en-US" dirty="0" smtClean="0"/>
              <a:t>Certification</a:t>
            </a:r>
            <a:endParaRPr lang="en-US" dirty="0"/>
          </a:p>
          <a:p>
            <a:pPr lvl="1"/>
            <a:r>
              <a:rPr lang="en-US" dirty="0"/>
              <a:t>101, 201, 301, 401</a:t>
            </a:r>
          </a:p>
          <a:p>
            <a:pPr lvl="1"/>
            <a:r>
              <a:rPr lang="en-US" dirty="0" smtClean="0"/>
              <a:t>101 Culture Champion to 401 Brand Culture Strategist</a:t>
            </a:r>
            <a:endParaRPr lang="en-US" dirty="0"/>
          </a:p>
          <a:p>
            <a:r>
              <a:rPr lang="en-US" dirty="0" smtClean="0"/>
              <a:t>App (September 2017 release)</a:t>
            </a:r>
          </a:p>
          <a:p>
            <a:pPr lvl="1"/>
            <a:r>
              <a:rPr lang="en-US" dirty="0" smtClean="0"/>
              <a:t>Brand Culture Focus</a:t>
            </a:r>
          </a:p>
        </p:txBody>
      </p:sp>
    </p:spTree>
    <p:extLst>
      <p:ext uri="{BB962C8B-B14F-4D97-AF65-F5344CB8AC3E}">
        <p14:creationId xmlns:p14="http://schemas.microsoft.com/office/powerpoint/2010/main" val="3343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MDNA App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organizations get stuck in understanding how to engage their employees </a:t>
            </a:r>
            <a:r>
              <a:rPr lang="en-US" dirty="0" smtClean="0"/>
              <a:t>to </a:t>
            </a:r>
            <a:r>
              <a:rPr lang="en-US" dirty="0"/>
              <a:t>build their brand and achieve business results</a:t>
            </a:r>
            <a:r>
              <a:rPr lang="en-US" dirty="0" smtClean="0"/>
              <a:t>.</a:t>
            </a:r>
          </a:p>
          <a:p>
            <a:r>
              <a:rPr lang="en-US" dirty="0" smtClean="0"/>
              <a:t>Build your culture. Build your brand.</a:t>
            </a:r>
          </a:p>
          <a:p>
            <a:r>
              <a:rPr lang="en-US" dirty="0"/>
              <a:t>http://</a:t>
            </a:r>
            <a:r>
              <a:rPr lang="en-US" dirty="0" err="1"/>
              <a:t>mdna.cloud</a:t>
            </a:r>
            <a:r>
              <a:rPr lang="en-US" dirty="0"/>
              <a:t>/app-overview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Partner Program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and Vision</a:t>
            </a:r>
          </a:p>
          <a:p>
            <a:pPr lvl="1"/>
            <a:r>
              <a:rPr lang="en-US" dirty="0" smtClean="0"/>
              <a:t>A Tool to Differentiate Your Business</a:t>
            </a:r>
          </a:p>
          <a:p>
            <a:pPr lvl="1"/>
            <a:r>
              <a:rPr lang="en-US" dirty="0" smtClean="0"/>
              <a:t>3 Ways to Get Involved</a:t>
            </a:r>
          </a:p>
          <a:p>
            <a:pPr lvl="2"/>
            <a:r>
              <a:rPr lang="en-US" dirty="0" smtClean="0"/>
              <a:t>Referral, Contract, Certification</a:t>
            </a:r>
          </a:p>
          <a:p>
            <a:pPr lvl="1"/>
            <a:r>
              <a:rPr lang="en-US" dirty="0" smtClean="0"/>
              <a:t>Connection and Community</a:t>
            </a:r>
          </a:p>
          <a:p>
            <a:r>
              <a:rPr lang="en-US" dirty="0" smtClean="0"/>
              <a:t>Using MDNA to Build Your Brand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3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Q&amp;A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next call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October 4, 2017: 9am CDT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Thank you!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Measure and How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16" y="445048"/>
            <a:ext cx="6451170" cy="4762383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1" y="445048"/>
            <a:ext cx="10515600" cy="1325563"/>
          </a:xfrm>
        </p:spPr>
        <p:txBody>
          <a:bodyPr/>
          <a:lstStyle/>
          <a:p>
            <a:r>
              <a:rPr lang="en-US" dirty="0" smtClean="0"/>
              <a:t>INDIVIDUAL GIFTS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 IAF/SSA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702" y="1441938"/>
            <a:ext cx="6244152" cy="4296494"/>
          </a:xfrm>
        </p:spPr>
      </p:pic>
    </p:spTree>
    <p:extLst>
      <p:ext uri="{BB962C8B-B14F-4D97-AF65-F5344CB8AC3E}">
        <p14:creationId xmlns:p14="http://schemas.microsoft.com/office/powerpoint/2010/main" val="19036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16" y="1690688"/>
            <a:ext cx="6144768" cy="4084320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DETERMINATION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892457" y="628822"/>
            <a:ext cx="9235316" cy="1325563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892457" y="1810004"/>
            <a:ext cx="9235316" cy="40453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Vision </a:t>
            </a:r>
          </a:p>
          <a:p>
            <a:pPr lvl="1"/>
            <a:r>
              <a:rPr lang="en-US" dirty="0" smtClean="0"/>
              <a:t>Problems We Solve</a:t>
            </a:r>
          </a:p>
          <a:p>
            <a:pPr lvl="1"/>
            <a:r>
              <a:rPr lang="en-US" dirty="0" smtClean="0"/>
              <a:t>Products and Services</a:t>
            </a:r>
            <a:endParaRPr lang="en-US" dirty="0" smtClean="0"/>
          </a:p>
          <a:p>
            <a:r>
              <a:rPr lang="en-US" dirty="0"/>
              <a:t>Upcoming release: MDNA App!</a:t>
            </a:r>
          </a:p>
          <a:p>
            <a:r>
              <a:rPr lang="en-US" dirty="0" smtClean="0"/>
              <a:t>Channel </a:t>
            </a:r>
            <a:r>
              <a:rPr lang="en-US" dirty="0"/>
              <a:t>Partner Program </a:t>
            </a:r>
            <a:endParaRPr lang="en-US" dirty="0" smtClean="0"/>
          </a:p>
          <a:p>
            <a:pPr lvl="1"/>
            <a:r>
              <a:rPr lang="en-US" dirty="0" smtClean="0"/>
              <a:t>Overview and Vision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Using MDNA to Build Your Brand</a:t>
            </a:r>
          </a:p>
          <a:p>
            <a:r>
              <a:rPr lang="en-US" dirty="0" smtClean="0"/>
              <a:t>Q&amp;A</a:t>
            </a:r>
          </a:p>
          <a:p>
            <a:r>
              <a:rPr lang="en-US" dirty="0" smtClean="0"/>
              <a:t>Future Calls and Closing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5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ENGAGEMENT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690688"/>
            <a:ext cx="5882640" cy="4047744"/>
          </a:xfrm>
        </p:spPr>
      </p:pic>
    </p:spTree>
    <p:extLst>
      <p:ext uri="{BB962C8B-B14F-4D97-AF65-F5344CB8AC3E}">
        <p14:creationId xmlns:p14="http://schemas.microsoft.com/office/powerpoint/2010/main" val="7623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&amp; CONFIDENCE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2" y="1690688"/>
            <a:ext cx="5888736" cy="4047744"/>
          </a:xfrm>
        </p:spPr>
      </p:pic>
    </p:spTree>
    <p:extLst>
      <p:ext uri="{BB962C8B-B14F-4D97-AF65-F5344CB8AC3E}">
        <p14:creationId xmlns:p14="http://schemas.microsoft.com/office/powerpoint/2010/main" val="13813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EMPLOYEES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69" y="1441938"/>
            <a:ext cx="6453271" cy="4398498"/>
          </a:xfrm>
        </p:spPr>
      </p:pic>
    </p:spTree>
    <p:extLst>
      <p:ext uri="{BB962C8B-B14F-4D97-AF65-F5344CB8AC3E}">
        <p14:creationId xmlns:p14="http://schemas.microsoft.com/office/powerpoint/2010/main" val="14558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67" y="1441938"/>
            <a:ext cx="6441577" cy="4502324"/>
          </a:xfrm>
        </p:spPr>
      </p:pic>
    </p:spTree>
    <p:extLst>
      <p:ext uri="{BB962C8B-B14F-4D97-AF65-F5344CB8AC3E}">
        <p14:creationId xmlns:p14="http://schemas.microsoft.com/office/powerpoint/2010/main" val="144855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EMPLOYEES AND RELATIONSHIPS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19" y="1441938"/>
            <a:ext cx="6160562" cy="4522046"/>
          </a:xfrm>
        </p:spPr>
      </p:pic>
    </p:spTree>
    <p:extLst>
      <p:ext uri="{BB962C8B-B14F-4D97-AF65-F5344CB8AC3E}">
        <p14:creationId xmlns:p14="http://schemas.microsoft.com/office/powerpoint/2010/main" val="187804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DIMENSIONS OF CULTURE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899" y="1441938"/>
            <a:ext cx="7059325" cy="4113614"/>
          </a:xfrm>
        </p:spPr>
      </p:pic>
    </p:spTree>
    <p:extLst>
      <p:ext uri="{BB962C8B-B14F-4D97-AF65-F5344CB8AC3E}">
        <p14:creationId xmlns:p14="http://schemas.microsoft.com/office/powerpoint/2010/main" val="114390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MDNA Community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Channel Partners and Certification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partners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Referral</a:t>
            </a:r>
          </a:p>
          <a:p>
            <a:r>
              <a:rPr lang="en-US" dirty="0" smtClean="0"/>
              <a:t>Contract</a:t>
            </a:r>
          </a:p>
          <a:p>
            <a:r>
              <a:rPr lang="en-US" dirty="0" smtClean="0"/>
              <a:t>White Label Certification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MDNA </a:t>
            </a:r>
            <a:r>
              <a:rPr lang="en-US" dirty="0" smtClean="0"/>
              <a:t>101 Culture </a:t>
            </a:r>
            <a:r>
              <a:rPr lang="en-US" dirty="0"/>
              <a:t>Champion</a:t>
            </a:r>
          </a:p>
          <a:p>
            <a:r>
              <a:rPr lang="en-US" dirty="0"/>
              <a:t>MDNA </a:t>
            </a:r>
            <a:r>
              <a:rPr lang="en-US" dirty="0" smtClean="0"/>
              <a:t>201 Virtual </a:t>
            </a:r>
            <a:r>
              <a:rPr lang="en-US" dirty="0"/>
              <a:t>Culture Officer</a:t>
            </a:r>
          </a:p>
          <a:p>
            <a:r>
              <a:rPr lang="en-US" dirty="0"/>
              <a:t>MDNA </a:t>
            </a:r>
            <a:r>
              <a:rPr lang="en-US" dirty="0" smtClean="0"/>
              <a:t>301 MDNA </a:t>
            </a:r>
            <a:r>
              <a:rPr lang="en-US" dirty="0"/>
              <a:t>White </a:t>
            </a:r>
            <a:r>
              <a:rPr lang="en-US" dirty="0" smtClean="0"/>
              <a:t>Label</a:t>
            </a:r>
          </a:p>
          <a:p>
            <a:r>
              <a:rPr lang="en-US" dirty="0"/>
              <a:t>MDNA </a:t>
            </a:r>
            <a:r>
              <a:rPr lang="en-US" dirty="0" smtClean="0"/>
              <a:t>401 Brand </a:t>
            </a:r>
            <a:r>
              <a:rPr lang="en-US" dirty="0"/>
              <a:t>Culture Strategist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THANK YOU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My story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Change the work experience for employees.</a:t>
            </a:r>
          </a:p>
          <a:p>
            <a:pPr lvl="1"/>
            <a:r>
              <a:rPr lang="en-CA" dirty="0" smtClean="0"/>
              <a:t>Employees: How they engage with their work.</a:t>
            </a:r>
          </a:p>
          <a:p>
            <a:pPr lvl="1"/>
            <a:r>
              <a:rPr lang="en-CA" dirty="0" smtClean="0"/>
              <a:t>Employers: How to create an experience such that employees motivate themselves.</a:t>
            </a:r>
          </a:p>
          <a:p>
            <a:pPr marL="0" indent="0" algn="r">
              <a:buNone/>
            </a:pPr>
            <a:endParaRPr lang="en-US" sz="1100" i="1" dirty="0"/>
          </a:p>
          <a:p>
            <a:pPr marL="457200" lvl="1" indent="0" algn="r">
              <a:buNone/>
            </a:pPr>
            <a:endParaRPr lang="en-US" dirty="0"/>
          </a:p>
          <a:p>
            <a:pPr lvl="1"/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424667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Organizational </a:t>
            </a:r>
            <a:r>
              <a:rPr lang="en-US" dirty="0"/>
              <a:t>culture, engagement, and employee brand proposition remain </a:t>
            </a:r>
            <a:r>
              <a:rPr lang="en-US" b="1" dirty="0"/>
              <a:t>top priorities </a:t>
            </a:r>
            <a:r>
              <a:rPr lang="en-US" dirty="0"/>
              <a:t>in 2017; </a:t>
            </a:r>
            <a:r>
              <a:rPr lang="en-US" b="1" dirty="0"/>
              <a:t>employee experience </a:t>
            </a:r>
            <a:r>
              <a:rPr lang="en-US" dirty="0"/>
              <a:t>ranks as a major trend again this year</a:t>
            </a:r>
            <a:r>
              <a:rPr lang="en-US" dirty="0" smtClean="0"/>
              <a:t>.* </a:t>
            </a:r>
          </a:p>
          <a:p>
            <a:pPr marL="0" indent="0" algn="r">
              <a:buNone/>
            </a:pPr>
            <a:endParaRPr lang="en-US" sz="1100" i="1" dirty="0"/>
          </a:p>
          <a:p>
            <a:pPr marL="457200" lvl="1" indent="0" algn="r">
              <a:buNone/>
            </a:pPr>
            <a:endParaRPr lang="en-US" dirty="0"/>
          </a:p>
          <a:p>
            <a:pPr lvl="1"/>
            <a:endParaRPr lang="en-CA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29389" y="6160168"/>
            <a:ext cx="851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*February 28, 2017, </a:t>
            </a:r>
            <a:r>
              <a:rPr lang="en-US" sz="1100" i="1" dirty="0"/>
              <a:t>The employee experience: Culture, engagement, and beyond - 2017 Global Human Capital Trends, </a:t>
            </a:r>
            <a:r>
              <a:rPr lang="en-US" sz="1100" dirty="0"/>
              <a:t>https://</a:t>
            </a:r>
            <a:r>
              <a:rPr lang="en-US" sz="1100" dirty="0" err="1"/>
              <a:t>dupress.deloitte.com</a:t>
            </a:r>
            <a:r>
              <a:rPr lang="en-US" sz="1100" dirty="0"/>
              <a:t>/dup-us-</a:t>
            </a:r>
            <a:r>
              <a:rPr lang="en-US" sz="1100" dirty="0" err="1"/>
              <a:t>en</a:t>
            </a:r>
            <a:r>
              <a:rPr lang="en-US" sz="1100" dirty="0"/>
              <a:t>/focus/human-capital-trends/2017/improving-the-employee-experience-culture-engagement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76414" y="2355438"/>
            <a:ext cx="9449311" cy="3549416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A software tool that measures culture </a:t>
            </a:r>
            <a:r>
              <a:rPr lang="en-CA" dirty="0"/>
              <a:t>and employee engagement.</a:t>
            </a:r>
          </a:p>
          <a:p>
            <a:r>
              <a:rPr lang="en-CA" dirty="0"/>
              <a:t>Foundation for </a:t>
            </a:r>
            <a:r>
              <a:rPr lang="en-CA" dirty="0" smtClean="0"/>
              <a:t>brand culture </a:t>
            </a:r>
            <a:r>
              <a:rPr lang="en-CA" dirty="0" smtClean="0"/>
              <a:t>work.</a:t>
            </a:r>
          </a:p>
          <a:p>
            <a:pPr lvl="1"/>
            <a:r>
              <a:rPr lang="en-CA" dirty="0" smtClean="0"/>
              <a:t>Build your culture. Build your brand.</a:t>
            </a:r>
            <a:endParaRPr lang="en-CA" dirty="0"/>
          </a:p>
          <a:p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Result: </a:t>
            </a:r>
          </a:p>
          <a:p>
            <a:pPr lvl="1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Change the employee experience and how they engage and view their work.</a:t>
            </a:r>
          </a:p>
          <a:p>
            <a:pPr lvl="1"/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Culture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 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CA" dirty="0" smtClean="0">
                <a:latin typeface="Arial" panose="020B0604020202020204" pitchFamily="34" charset="0"/>
                <a:cs typeface="Arial" panose="020B0604020202020204" pitchFamily="34" charset="0"/>
              </a:rPr>
              <a:t>ransformation</a:t>
            </a:r>
            <a:r>
              <a:rPr lang="en-CA" dirty="0"/>
              <a:t>.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1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we solve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Very little (or no) employee engagement</a:t>
            </a:r>
            <a:r>
              <a:rPr lang="en-US" dirty="0" smtClean="0"/>
              <a:t>.</a:t>
            </a:r>
          </a:p>
          <a:p>
            <a:pPr lvl="1" fontAlgn="ctr"/>
            <a:r>
              <a:rPr lang="en-US" b="1" dirty="0" smtClean="0"/>
              <a:t>Only</a:t>
            </a:r>
            <a:r>
              <a:rPr lang="en-US" dirty="0" smtClean="0"/>
              <a:t> 32</a:t>
            </a:r>
            <a:r>
              <a:rPr lang="en-US" dirty="0"/>
              <a:t>% of US employees are </a:t>
            </a:r>
            <a:r>
              <a:rPr lang="en-US" dirty="0" smtClean="0"/>
              <a:t>engaged.*</a:t>
            </a:r>
          </a:p>
          <a:p>
            <a:pPr lvl="1" fontAlgn="ctr"/>
            <a:r>
              <a:rPr lang="en-US" dirty="0" smtClean="0"/>
              <a:t>Nearly </a:t>
            </a:r>
            <a:r>
              <a:rPr lang="en-US" b="1" dirty="0"/>
              <a:t>nine in ten executives </a:t>
            </a:r>
            <a:r>
              <a:rPr lang="en-US" dirty="0"/>
              <a:t>(85%) rated engagement as an important (38%) or very important (48%) priority for their </a:t>
            </a:r>
            <a:r>
              <a:rPr lang="en-US" dirty="0" smtClean="0"/>
              <a:t>companies.*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9389" y="6160168"/>
            <a:ext cx="851835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fontAlgn="ctr"/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 HR and Recruiting Statistics for </a:t>
            </a:r>
            <a:r>
              <a:rPr lang="en-US" sz="11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2017,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resources.glassdoor.com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rs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/899-LOT-464/images/50hr-recruiting-and-statistics-2017.pdf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we solve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Very little (or no) ROI on </a:t>
            </a:r>
            <a:r>
              <a:rPr lang="en-US" dirty="0" smtClean="0"/>
              <a:t>brand/marketing efforts.</a:t>
            </a:r>
          </a:p>
          <a:p>
            <a:pPr lvl="1"/>
            <a:r>
              <a:rPr lang="en-US" dirty="0" smtClean="0"/>
              <a:t>Companies </a:t>
            </a:r>
            <a:r>
              <a:rPr lang="en-US" dirty="0"/>
              <a:t>with a formal engagement strategy in place are </a:t>
            </a:r>
            <a:r>
              <a:rPr lang="en-US" b="1" dirty="0"/>
              <a:t>67% more likely </a:t>
            </a:r>
            <a:r>
              <a:rPr lang="en-US" dirty="0"/>
              <a:t>to improve their revenue per full-time equivalent on a year-over-year basis</a:t>
            </a:r>
            <a:r>
              <a:rPr lang="en-US" dirty="0" smtClean="0"/>
              <a:t>.*</a:t>
            </a:r>
          </a:p>
          <a:p>
            <a:pPr lvl="1"/>
            <a:r>
              <a:rPr lang="en-US" dirty="0" smtClean="0"/>
              <a:t>Boosting </a:t>
            </a:r>
            <a:r>
              <a:rPr lang="en-US" dirty="0"/>
              <a:t>employee satisfaction by one Glassdoor rating point raises the market value of a company by </a:t>
            </a:r>
            <a:r>
              <a:rPr lang="en-US" b="1" dirty="0"/>
              <a:t>7.9</a:t>
            </a:r>
            <a:r>
              <a:rPr lang="en-US" b="1" dirty="0" smtClean="0"/>
              <a:t>%</a:t>
            </a:r>
            <a:r>
              <a:rPr lang="en-US" dirty="0" smtClean="0"/>
              <a:t>.*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9389" y="6160168"/>
            <a:ext cx="851835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 fontAlgn="ctr"/>
            <a:r>
              <a:rPr lang="en-US" sz="1100" i="1" dirty="0" smtClean="0"/>
              <a:t>* </a:t>
            </a:r>
            <a:r>
              <a:rPr lang="en-US" sz="1100" i="1" dirty="0"/>
              <a:t>50 HR and Recruiting Statistics for </a:t>
            </a:r>
            <a:r>
              <a:rPr lang="en-US" sz="1100" i="1" dirty="0" smtClean="0"/>
              <a:t>2017, </a:t>
            </a:r>
            <a:r>
              <a:rPr lang="en-US" sz="1100" dirty="0"/>
              <a:t>http://</a:t>
            </a:r>
            <a:r>
              <a:rPr lang="en-US" sz="1100" dirty="0" err="1"/>
              <a:t>resources.glassdoor.com</a:t>
            </a:r>
            <a:r>
              <a:rPr lang="en-US" sz="1100" dirty="0"/>
              <a:t>/</a:t>
            </a:r>
            <a:r>
              <a:rPr lang="en-US" sz="1100" dirty="0" err="1"/>
              <a:t>rs</a:t>
            </a:r>
            <a:r>
              <a:rPr lang="en-US" sz="1100" dirty="0"/>
              <a:t>/899-LOT-464/images/50hr-recruiting-and-statistics-2017.pdf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3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we solve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Companies don’t know </a:t>
            </a:r>
            <a:r>
              <a:rPr lang="en-US" dirty="0"/>
              <a:t>where to start.</a:t>
            </a:r>
          </a:p>
          <a:p>
            <a:pPr lvl="1"/>
            <a:r>
              <a:rPr lang="en-US" b="1" dirty="0"/>
              <a:t>Fifty-nine </a:t>
            </a:r>
            <a:r>
              <a:rPr lang="en-US" b="1" dirty="0" smtClean="0"/>
              <a:t>(59%) percent </a:t>
            </a:r>
            <a:r>
              <a:rPr lang="en-US" dirty="0"/>
              <a:t>of survey respondents reported they were not ready or only somewhat ready to address the employee experience challenge</a:t>
            </a:r>
            <a:r>
              <a:rPr lang="en-US" dirty="0" smtClean="0"/>
              <a:t>.*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9389" y="6160168"/>
            <a:ext cx="8518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*February 28, 2017, </a:t>
            </a:r>
            <a:r>
              <a:rPr lang="en-US" sz="1100" i="1" dirty="0"/>
              <a:t>The employee experience: Culture, engagement, and beyond - 2017 Global Human Capital Trends, </a:t>
            </a:r>
            <a:r>
              <a:rPr lang="en-US" sz="1100" dirty="0"/>
              <a:t>https://</a:t>
            </a:r>
            <a:r>
              <a:rPr lang="en-US" sz="1100" dirty="0" err="1"/>
              <a:t>dupress.deloitte.com</a:t>
            </a:r>
            <a:r>
              <a:rPr lang="en-US" sz="1100" dirty="0"/>
              <a:t>/dup-us-</a:t>
            </a:r>
            <a:r>
              <a:rPr lang="en-US" sz="1100" dirty="0" err="1"/>
              <a:t>en</a:t>
            </a:r>
            <a:r>
              <a:rPr lang="en-US" sz="1100" dirty="0"/>
              <a:t>/focus/human-capital-trends/2017/improving-the-employee-experience-culture-engagement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37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charRg st="37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charRg st="37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519</Words>
  <Application>Microsoft Macintosh PowerPoint</Application>
  <PresentationFormat>Widescreen</PresentationFormat>
  <Paragraphs>91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Times New Roman</vt:lpstr>
      <vt:lpstr>Arial</vt:lpstr>
      <vt:lpstr>Office Theme</vt:lpstr>
      <vt:lpstr>Custom Design</vt:lpstr>
      <vt:lpstr>PowerPoint Presentation</vt:lpstr>
      <vt:lpstr>AGENDA</vt:lpstr>
      <vt:lpstr>My story</vt:lpstr>
      <vt:lpstr>Vision</vt:lpstr>
      <vt:lpstr>Vision</vt:lpstr>
      <vt:lpstr>OVERVIEW</vt:lpstr>
      <vt:lpstr>Problems we solve</vt:lpstr>
      <vt:lpstr>Problems we solve</vt:lpstr>
      <vt:lpstr>Problems we solve</vt:lpstr>
      <vt:lpstr>PRODUCTS AND SERVICES</vt:lpstr>
      <vt:lpstr>The MDNA App</vt:lpstr>
      <vt:lpstr>Channel Partner Program</vt:lpstr>
      <vt:lpstr>Q&amp;A</vt:lpstr>
      <vt:lpstr>next call  October 4, 2017: 9am CDT</vt:lpstr>
      <vt:lpstr>Thank you!</vt:lpstr>
      <vt:lpstr>Features</vt:lpstr>
      <vt:lpstr>INDIVIDUAL GIFTS</vt:lpstr>
      <vt:lpstr>Employee IAF/SSA</vt:lpstr>
      <vt:lpstr>SELF DETERMINATION</vt:lpstr>
      <vt:lpstr>SOCIAL ENGAGEMENT</vt:lpstr>
      <vt:lpstr>CHANGE &amp; CONFIDENCE</vt:lpstr>
      <vt:lpstr>ALL EMPLOYEES</vt:lpstr>
      <vt:lpstr>RELATIONSHIPS</vt:lpstr>
      <vt:lpstr>ALL EMPLOYEES AND RELATIONSHIPS</vt:lpstr>
      <vt:lpstr>SIX DIMENSIONS OF CULTURE</vt:lpstr>
      <vt:lpstr>The MDNA Community</vt:lpstr>
      <vt:lpstr>Channel partners</vt:lpstr>
      <vt:lpstr>certification</vt:lpstr>
      <vt:lpstr>THANK YOU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Kang</dc:creator>
  <cp:lastModifiedBy>Liz Zurek Beaudry</cp:lastModifiedBy>
  <cp:revision>60</cp:revision>
  <cp:lastPrinted>2017-09-06T11:09:57Z</cp:lastPrinted>
  <dcterms:created xsi:type="dcterms:W3CDTF">2016-07-11T05:17:13Z</dcterms:created>
  <dcterms:modified xsi:type="dcterms:W3CDTF">2017-09-06T14:52:36Z</dcterms:modified>
</cp:coreProperties>
</file>