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5"/>
  </p:notesMasterIdLst>
  <p:handoutMasterIdLst>
    <p:handoutMasterId r:id="rId16"/>
  </p:handoutMasterIdLst>
  <p:sldIdLst>
    <p:sldId id="270" r:id="rId3"/>
    <p:sldId id="294" r:id="rId4"/>
    <p:sldId id="304" r:id="rId5"/>
    <p:sldId id="258" r:id="rId6"/>
    <p:sldId id="278" r:id="rId7"/>
    <p:sldId id="311" r:id="rId8"/>
    <p:sldId id="307" r:id="rId9"/>
    <p:sldId id="308" r:id="rId10"/>
    <p:sldId id="310" r:id="rId11"/>
    <p:sldId id="302" r:id="rId12"/>
    <p:sldId id="305" r:id="rId13"/>
    <p:sldId id="3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77" autoAdjust="0"/>
    <p:restoredTop sz="93182"/>
  </p:normalViewPr>
  <p:slideViewPr>
    <p:cSldViewPr snapToGrid="0">
      <p:cViewPr varScale="1">
        <p:scale>
          <a:sx n="75" d="100"/>
          <a:sy n="75" d="100"/>
        </p:scale>
        <p:origin x="16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93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0653-7209-F644-B664-87CA13B7FE4F}" type="datetimeFigureOut">
              <a:rPr lang="en-US" smtClean="0"/>
              <a:t>11/1/17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5BA19-DCA5-F54D-8ACA-5CBFE14DA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76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560A6-61F6-7B4B-AFEF-AA5C1C33A1E4}" type="datetimeFigureOut">
              <a:rPr lang="en-US" smtClean="0"/>
              <a:t>11/1/17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32FFA-04C3-7645-8233-123EB1B2C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5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315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85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701" y="2240420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415" y="1029875"/>
            <a:ext cx="923531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6415" y="2355438"/>
            <a:ext cx="9235316" cy="3549416"/>
          </a:xfrm>
        </p:spPr>
        <p:txBody>
          <a:bodyPr/>
          <a:lstStyle>
            <a:lvl1pPr marL="228600" indent="-228600">
              <a:spcBef>
                <a:spcPts val="800"/>
              </a:spcBef>
              <a:buFont typeface="Arial" charset="0"/>
              <a:buChar char="•"/>
              <a:defRPr sz="35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ts val="800"/>
              </a:spcBef>
              <a:buFont typeface="Arial" charset="0"/>
              <a:buChar char="•"/>
              <a:defRPr sz="300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800"/>
              </a:spcBef>
              <a:buFont typeface="Arial" charset="0"/>
              <a:buChar char="•"/>
              <a:defRPr sz="280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800"/>
              </a:spcBef>
              <a:buFont typeface="Arial" charset="0"/>
              <a:buChar char="•"/>
              <a:defRPr sz="2800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ts val="800"/>
              </a:spcBef>
              <a:buFont typeface="Arial" charset="0"/>
              <a:buChar char="•"/>
              <a:defRPr sz="2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   Edit </a:t>
            </a:r>
            <a:r>
              <a:rPr lang="en-US" dirty="0"/>
              <a:t>Master text styles</a:t>
            </a:r>
          </a:p>
          <a:p>
            <a:pPr lvl="1"/>
            <a:r>
              <a:rPr lang="en-US" dirty="0" smtClean="0"/>
              <a:t>   Second </a:t>
            </a:r>
            <a:r>
              <a:rPr lang="en-US" dirty="0"/>
              <a:t>level</a:t>
            </a:r>
          </a:p>
          <a:p>
            <a:pPr lvl="2"/>
            <a:r>
              <a:rPr lang="en-US" dirty="0" smtClean="0"/>
              <a:t>   Third </a:t>
            </a:r>
            <a:r>
              <a:rPr lang="en-US" dirty="0"/>
              <a:t>level</a:t>
            </a:r>
          </a:p>
          <a:p>
            <a:pPr lvl="3"/>
            <a:r>
              <a:rPr lang="en-US" dirty="0" smtClean="0"/>
              <a:t>   Fourth </a:t>
            </a:r>
            <a:r>
              <a:rPr lang="en-US" dirty="0"/>
              <a:t>level</a:t>
            </a:r>
          </a:p>
          <a:p>
            <a:pPr lvl="4"/>
            <a:r>
              <a:rPr lang="en-US" dirty="0" smtClean="0"/>
              <a:t>   Fifth </a:t>
            </a:r>
            <a:r>
              <a:rPr lang="en-US" dirty="0"/>
              <a:t>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9844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ent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04" y="985058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806450" y="2479460"/>
            <a:ext cx="10515600" cy="2479675"/>
          </a:xfrm>
        </p:spPr>
        <p:txBody>
          <a:bodyPr>
            <a:noAutofit/>
          </a:bodyPr>
          <a:lstStyle>
            <a:lvl1pPr marL="0" indent="0" algn="ctr">
              <a:buNone/>
              <a:defRPr lang="en-US" sz="3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 smtClean="0"/>
              <a:t>Second level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 smtClean="0"/>
              <a:t>Third level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 smtClean="0"/>
              <a:t>Fourth level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9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352" y="220568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352" y="50854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51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der with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536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8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38201" y="1441938"/>
            <a:ext cx="10515600" cy="4369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1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43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44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58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</a:t>
            </a: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081" y="6197017"/>
            <a:ext cx="2191719" cy="27680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38200" y="6037189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96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7" r:id="rId4"/>
    <p:sldLayoutId id="2147483651" r:id="rId5"/>
    <p:sldLayoutId id="2147483652" r:id="rId6"/>
    <p:sldLayoutId id="2147483654" r:id="rId7"/>
    <p:sldLayoutId id="2147483655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C00000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24A22"/>
        </a:buClr>
        <a:buSzPct val="80000"/>
        <a:buFont typeface="Arial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4A22"/>
        </a:buClr>
        <a:buSzPct val="80000"/>
        <a:buFont typeface="Arial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4A22"/>
        </a:buClr>
        <a:buSzPct val="80000"/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4A22"/>
        </a:buClr>
        <a:buSzPct val="80000"/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4A22"/>
        </a:buClr>
        <a:buSzPct val="80000"/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31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894" y="1736517"/>
            <a:ext cx="7708993" cy="177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1, </a:t>
            </a:r>
            <a:r>
              <a:rPr lang="en-CA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2017: 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Partners</a:t>
            </a:r>
            <a:r>
              <a:rPr lang="en-CA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200"/>
              </a:spcBef>
            </a:pPr>
            <a:r>
              <a:rPr lang="en-CA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 Call</a:t>
            </a:r>
            <a:endParaRPr lang="en-CA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021" y="6140925"/>
            <a:ext cx="2593938" cy="3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next call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Thank you!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5865" y="1258475"/>
            <a:ext cx="8554537" cy="1325563"/>
          </a:xfrm>
        </p:spPr>
        <p:txBody>
          <a:bodyPr/>
          <a:lstStyle/>
          <a:p>
            <a:r>
              <a:rPr lang="en-US" dirty="0" smtClean="0"/>
              <a:t>Solution! MDNA Cloud app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85864" y="2412588"/>
            <a:ext cx="9096386" cy="354941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C</a:t>
            </a:r>
            <a:r>
              <a:rPr lang="en-US" dirty="0" smtClean="0"/>
              <a:t>onnects </a:t>
            </a:r>
            <a:r>
              <a:rPr lang="en-US" dirty="0"/>
              <a:t>and engages </a:t>
            </a:r>
            <a:r>
              <a:rPr lang="en-US" dirty="0" smtClean="0"/>
              <a:t>employees.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dirty="0" smtClean="0"/>
              <a:t>Aligns </a:t>
            </a:r>
            <a:r>
              <a:rPr lang="en-US" dirty="0"/>
              <a:t>their </a:t>
            </a:r>
            <a:r>
              <a:rPr lang="en-US" dirty="0" smtClean="0"/>
              <a:t>intrinsic </a:t>
            </a:r>
            <a:r>
              <a:rPr lang="en-US" dirty="0"/>
              <a:t>motivations to reach business </a:t>
            </a:r>
            <a:r>
              <a:rPr lang="en-US" dirty="0" smtClean="0"/>
              <a:t>goals.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dirty="0" smtClean="0"/>
              <a:t>How to create experiences (run meetings) to make this happen.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dirty="0" err="1" smtClean="0"/>
              <a:t>www.mdna.cloud</a:t>
            </a:r>
            <a:r>
              <a:rPr lang="en-US" dirty="0" smtClean="0"/>
              <a:t>/app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03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89449" y="911564"/>
            <a:ext cx="9235316" cy="13255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89448" y="2237126"/>
            <a:ext cx="9235317" cy="41576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CA" dirty="0" smtClean="0"/>
              <a:t>Intro/Review: MDNA Cloud Vision</a:t>
            </a:r>
          </a:p>
          <a:p>
            <a:r>
              <a:rPr lang="en-CA" sz="3600" dirty="0" smtClean="0"/>
              <a:t>Client </a:t>
            </a:r>
            <a:r>
              <a:rPr lang="en-CA" sz="3600" dirty="0"/>
              <a:t>Conversation: </a:t>
            </a:r>
            <a:r>
              <a:rPr lang="en-CA" sz="3600" dirty="0" smtClean="0"/>
              <a:t>Imagine IT </a:t>
            </a:r>
          </a:p>
          <a:p>
            <a:r>
              <a:rPr lang="en-CA" sz="3600" dirty="0" smtClean="0"/>
              <a:t>MDNA </a:t>
            </a:r>
            <a:r>
              <a:rPr lang="en-CA" sz="3600" dirty="0"/>
              <a:t>Cloud App </a:t>
            </a:r>
            <a:endParaRPr lang="en-CA" sz="3600" dirty="0" smtClean="0"/>
          </a:p>
          <a:p>
            <a:r>
              <a:rPr lang="en-CA" sz="3600" dirty="0" smtClean="0"/>
              <a:t>Channel Partner Profile: </a:t>
            </a:r>
            <a:r>
              <a:rPr lang="en-CA" sz="3600" dirty="0"/>
              <a:t>Foster </a:t>
            </a:r>
            <a:r>
              <a:rPr lang="en-CA" sz="3600" dirty="0" smtClean="0"/>
              <a:t>Ave</a:t>
            </a:r>
          </a:p>
          <a:p>
            <a:r>
              <a:rPr lang="en-CA" sz="3600" dirty="0" smtClean="0"/>
              <a:t>Questions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5109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8499" y="1254464"/>
            <a:ext cx="9235316" cy="1325563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8498" y="2580026"/>
            <a:ext cx="9235317" cy="41576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CA" dirty="0" smtClean="0"/>
              <a:t>A software tool that measures culture and </a:t>
            </a:r>
            <a:br>
              <a:rPr lang="en-CA" dirty="0" smtClean="0"/>
            </a:br>
            <a:r>
              <a:rPr lang="en-CA" dirty="0" smtClean="0"/>
              <a:t>employee </a:t>
            </a:r>
            <a:r>
              <a:rPr lang="en-CA" dirty="0"/>
              <a:t>engagement.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CA" dirty="0" smtClean="0"/>
              <a:t>Also the foundation for Brand Culture work.</a:t>
            </a:r>
            <a:endParaRPr lang="en-CA" dirty="0" smtClean="0"/>
          </a:p>
          <a:p>
            <a:pPr lvl="1">
              <a:lnSpc>
                <a:spcPct val="110000"/>
              </a:lnSpc>
              <a:spcBef>
                <a:spcPts val="700"/>
              </a:spcBef>
            </a:pPr>
            <a:r>
              <a:rPr lang="en-CA" dirty="0" smtClean="0"/>
              <a:t>Build your culture to build your brand</a:t>
            </a:r>
            <a:r>
              <a:rPr lang="en-C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48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33515" y="1029875"/>
            <a:ext cx="7421084" cy="1325563"/>
          </a:xfrm>
        </p:spPr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33514" y="2355438"/>
            <a:ext cx="9705985" cy="35500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CA" dirty="0" smtClean="0"/>
              <a:t>Change how people </a:t>
            </a:r>
            <a:r>
              <a:rPr lang="en-CA" dirty="0" smtClean="0"/>
              <a:t>work (view their work).</a:t>
            </a:r>
            <a:endParaRPr lang="en-CA" dirty="0" smtClean="0"/>
          </a:p>
          <a:p>
            <a:pPr lvl="1">
              <a:lnSpc>
                <a:spcPct val="100000"/>
              </a:lnSpc>
            </a:pPr>
            <a:r>
              <a:rPr lang="en-CA" dirty="0" smtClean="0"/>
              <a:t>Employees</a:t>
            </a:r>
          </a:p>
          <a:p>
            <a:pPr lvl="2">
              <a:lnSpc>
                <a:spcPct val="100000"/>
              </a:lnSpc>
            </a:pPr>
            <a:r>
              <a:rPr lang="en-CA" dirty="0" smtClean="0"/>
              <a:t>Change their work </a:t>
            </a:r>
            <a:r>
              <a:rPr lang="en-CA" dirty="0" smtClean="0"/>
              <a:t>experience.</a:t>
            </a:r>
            <a:endParaRPr lang="en-CA" dirty="0" smtClean="0"/>
          </a:p>
          <a:p>
            <a:pPr lvl="1">
              <a:lnSpc>
                <a:spcPct val="100000"/>
              </a:lnSpc>
            </a:pPr>
            <a:r>
              <a:rPr lang="en-CA" dirty="0" smtClean="0"/>
              <a:t>Employers </a:t>
            </a:r>
          </a:p>
          <a:p>
            <a:pPr lvl="2">
              <a:lnSpc>
                <a:spcPct val="100000"/>
              </a:lnSpc>
            </a:pPr>
            <a:r>
              <a:rPr lang="en-CA" dirty="0" smtClean="0"/>
              <a:t>Help </a:t>
            </a:r>
            <a:r>
              <a:rPr lang="en-CA" dirty="0" smtClean="0"/>
              <a:t>to </a:t>
            </a:r>
            <a:r>
              <a:rPr lang="en-CA" dirty="0" smtClean="0"/>
              <a:t>create an experience such that employees motivate themselves.</a:t>
            </a:r>
          </a:p>
          <a:p>
            <a:pPr lvl="2">
              <a:lnSpc>
                <a:spcPct val="100000"/>
              </a:lnSpc>
            </a:pPr>
            <a:r>
              <a:rPr lang="en-CA" dirty="0" smtClean="0"/>
              <a:t>Drive results.</a:t>
            </a:r>
          </a:p>
          <a:p>
            <a:pPr marL="0" indent="0" algn="r">
              <a:lnSpc>
                <a:spcPct val="100000"/>
              </a:lnSpc>
              <a:buNone/>
            </a:pPr>
            <a:endParaRPr lang="en-US" sz="1100" i="1" dirty="0"/>
          </a:p>
          <a:p>
            <a:pPr marL="457200" lvl="1" indent="0" algn="r">
              <a:lnSpc>
                <a:spcPct val="100000"/>
              </a:lnSpc>
              <a:buNone/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2466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AND SERVICES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700"/>
              </a:spcBef>
            </a:pPr>
            <a:r>
              <a:rPr lang="en-US" dirty="0" smtClean="0"/>
              <a:t>2-Part Assessment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700"/>
              </a:spcBef>
            </a:pPr>
            <a:r>
              <a:rPr lang="en-US" dirty="0" smtClean="0"/>
              <a:t>Intrinsic Motivation of Employees</a:t>
            </a:r>
          </a:p>
          <a:p>
            <a:pPr lvl="1">
              <a:lnSpc>
                <a:spcPct val="100000"/>
              </a:lnSpc>
              <a:spcBef>
                <a:spcPts val="700"/>
              </a:spcBef>
            </a:pPr>
            <a:r>
              <a:rPr lang="en-US" dirty="0" smtClean="0"/>
              <a:t>6 </a:t>
            </a:r>
            <a:r>
              <a:rPr lang="en-US" dirty="0" smtClean="0"/>
              <a:t>Dimensions of </a:t>
            </a:r>
            <a:r>
              <a:rPr lang="en-US" dirty="0" smtClean="0"/>
              <a:t>Culture</a:t>
            </a:r>
          </a:p>
          <a:p>
            <a:pPr lvl="1">
              <a:lnSpc>
                <a:spcPct val="100000"/>
              </a:lnSpc>
              <a:spcBef>
                <a:spcPts val="700"/>
              </a:spcBef>
            </a:pPr>
            <a:r>
              <a:rPr lang="en-US" dirty="0" smtClean="0"/>
              <a:t>5 </a:t>
            </a:r>
            <a:r>
              <a:rPr lang="en-US" dirty="0" smtClean="0"/>
              <a:t>Dimensions of Employee Engagement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dirty="0" smtClean="0"/>
              <a:t>App 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dirty="0" smtClean="0"/>
              <a:t>Certification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76415" y="1601375"/>
            <a:ext cx="9235316" cy="1325563"/>
          </a:xfrm>
        </p:spPr>
        <p:txBody>
          <a:bodyPr/>
          <a:lstStyle/>
          <a:p>
            <a:pPr algn="ctr"/>
            <a:r>
              <a:rPr lang="en-US" dirty="0" smtClean="0"/>
              <a:t>Client conversations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76415" y="2755488"/>
            <a:ext cx="9235316" cy="35494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Imagine IT</a:t>
            </a:r>
            <a:r>
              <a:rPr lang="en-US" sz="3600" dirty="0">
                <a:solidFill>
                  <a:srgbClr val="C00000"/>
                </a:solidFill>
              </a:rPr>
              <a:t/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 err="1" smtClean="0">
                <a:solidFill>
                  <a:srgbClr val="C00000"/>
                </a:solidFill>
              </a:rPr>
              <a:t>www.imagineiti.com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43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76415" y="858425"/>
            <a:ext cx="9235316" cy="1325563"/>
          </a:xfrm>
        </p:spPr>
        <p:txBody>
          <a:bodyPr/>
          <a:lstStyle/>
          <a:p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76415" y="2012538"/>
            <a:ext cx="9235316" cy="3549416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00000"/>
              </a:lnSpc>
              <a:spcBef>
                <a:spcPts val="700"/>
              </a:spcBef>
            </a:pPr>
            <a:r>
              <a:rPr lang="en-US" dirty="0" smtClean="0"/>
              <a:t>Problems It Solves</a:t>
            </a:r>
          </a:p>
          <a:p>
            <a:pPr lvl="1"/>
            <a:r>
              <a:rPr lang="en-US" dirty="0"/>
              <a:t>Many organizations </a:t>
            </a:r>
            <a:r>
              <a:rPr lang="en-US" dirty="0" smtClean="0"/>
              <a:t>are stuck.</a:t>
            </a:r>
          </a:p>
          <a:p>
            <a:pPr lvl="2"/>
            <a:r>
              <a:rPr lang="en-US" dirty="0" smtClean="0"/>
              <a:t>How can employee engagement truly accomplish business results? 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isn’t alignment. </a:t>
            </a:r>
          </a:p>
          <a:p>
            <a:pPr lvl="2"/>
            <a:r>
              <a:rPr lang="en-US" dirty="0"/>
              <a:t>External Sales to Internal Operations</a:t>
            </a:r>
          </a:p>
          <a:p>
            <a:pPr lvl="1"/>
            <a:r>
              <a:rPr lang="en-US" dirty="0" smtClean="0"/>
              <a:t>Fear of too much employee focus. </a:t>
            </a:r>
          </a:p>
          <a:p>
            <a:pPr lvl="1"/>
            <a:r>
              <a:rPr lang="en-US" dirty="0" smtClean="0"/>
              <a:t>Fear of only bottom line thinking</a:t>
            </a:r>
          </a:p>
          <a:p>
            <a:pPr lvl="1"/>
            <a:r>
              <a:rPr lang="en-US" dirty="0" smtClean="0"/>
              <a:t>You can have your cake and eat it too.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08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5865" y="1258475"/>
            <a:ext cx="8554537" cy="1325563"/>
          </a:xfrm>
        </p:spPr>
        <p:txBody>
          <a:bodyPr/>
          <a:lstStyle/>
          <a:p>
            <a:r>
              <a:rPr lang="en-US" dirty="0" smtClean="0"/>
              <a:t>Solution! MDNA Cloud app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85864" y="2412588"/>
            <a:ext cx="9096386" cy="35494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dirty="0" err="1" smtClean="0"/>
              <a:t>www.mdna.cloud</a:t>
            </a:r>
            <a:r>
              <a:rPr lang="en-US" dirty="0" smtClean="0"/>
              <a:t>/app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936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66865" y="1734725"/>
            <a:ext cx="9235316" cy="1325563"/>
          </a:xfrm>
        </p:spPr>
        <p:txBody>
          <a:bodyPr/>
          <a:lstStyle/>
          <a:p>
            <a:pPr algn="ctr"/>
            <a:r>
              <a:rPr lang="en-US" dirty="0"/>
              <a:t>Channel Partner Profile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66865" y="2888838"/>
            <a:ext cx="9235316" cy="35494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sz="3600" dirty="0">
                <a:solidFill>
                  <a:srgbClr val="C00000"/>
                </a:solidFill>
              </a:rPr>
              <a:t>Foster Avenue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 err="1">
                <a:solidFill>
                  <a:srgbClr val="C00000"/>
                </a:solidFill>
              </a:rPr>
              <a:t>www.fosteravemarketing.com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36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192</Words>
  <Application>Microsoft Macintosh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Office Theme</vt:lpstr>
      <vt:lpstr>Custom Design</vt:lpstr>
      <vt:lpstr>PowerPoint Presentation</vt:lpstr>
      <vt:lpstr>agenda</vt:lpstr>
      <vt:lpstr>OVERVIEW</vt:lpstr>
      <vt:lpstr>Vision</vt:lpstr>
      <vt:lpstr>PRODUCTS AND SERVICES</vt:lpstr>
      <vt:lpstr>Client conversations</vt:lpstr>
      <vt:lpstr>App</vt:lpstr>
      <vt:lpstr>Solution! MDNA Cloud app</vt:lpstr>
      <vt:lpstr>Channel Partner Profile</vt:lpstr>
      <vt:lpstr>next call </vt:lpstr>
      <vt:lpstr>Thank you!</vt:lpstr>
      <vt:lpstr>Solution! MDNA Cloud app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Kang</dc:creator>
  <cp:lastModifiedBy>Liz Zurek Beaudry</cp:lastModifiedBy>
  <cp:revision>76</cp:revision>
  <cp:lastPrinted>2017-09-06T11:09:57Z</cp:lastPrinted>
  <dcterms:created xsi:type="dcterms:W3CDTF">2016-07-11T05:17:13Z</dcterms:created>
  <dcterms:modified xsi:type="dcterms:W3CDTF">2017-11-01T14:54:51Z</dcterms:modified>
</cp:coreProperties>
</file>